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removePersonalInfoOnSave="1" saveSubsetFonts="1" autoCompressPictures="0">
  <p:sldMasterIdLst>
    <p:sldMasterId id="2147483659" r:id="rId4"/>
    <p:sldMasterId id="2147483665" r:id="rId5"/>
  </p:sldMasterIdLst>
  <p:notesMasterIdLst>
    <p:notesMasterId r:id="rId21"/>
  </p:notesMasterIdLst>
  <p:handoutMasterIdLst>
    <p:handoutMasterId r:id="rId22"/>
  </p:handoutMasterIdLst>
  <p:sldIdLst>
    <p:sldId id="257" r:id="rId6"/>
    <p:sldId id="264" r:id="rId7"/>
    <p:sldId id="1018" r:id="rId8"/>
    <p:sldId id="464" r:id="rId9"/>
    <p:sldId id="1020" r:id="rId10"/>
    <p:sldId id="1012" r:id="rId11"/>
    <p:sldId id="1028" r:id="rId12"/>
    <p:sldId id="1026" r:id="rId13"/>
    <p:sldId id="1021" r:id="rId14"/>
    <p:sldId id="1022" r:id="rId15"/>
    <p:sldId id="1023" r:id="rId16"/>
    <p:sldId id="1024" r:id="rId17"/>
    <p:sldId id="1025" r:id="rId18"/>
    <p:sldId id="1030" r:id="rId19"/>
    <p:sldId id="4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600"/>
    <a:srgbClr val="204742"/>
    <a:srgbClr val="D0D8E8"/>
    <a:srgbClr val="006F53"/>
    <a:srgbClr val="204700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146EA8-DDC5-41DC-89C5-CC148264CE51}" v="299" dt="2022-02-14T16:52:34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3792" autoAdjust="0"/>
  </p:normalViewPr>
  <p:slideViewPr>
    <p:cSldViewPr snapToGrid="0" snapToObjects="1">
      <p:cViewPr varScale="1">
        <p:scale>
          <a:sx n="103" d="100"/>
          <a:sy n="103" d="100"/>
        </p:scale>
        <p:origin x="13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DBFC0-CA6E-104A-B9B8-E9AFF765686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05817-F7F5-2B4E-855B-AB13E19FE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13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E5693-EF44-BA42-A9E9-BBD3B8D3E11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B2F96-62E9-6949-B3AF-23120F9FA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669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252413"/>
            <a:ext cx="4806950" cy="3605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 we educate and certify professionals to help them create a more safe and secure cyber world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4B44A-3115-FA44-B97B-11943BF778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3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252413"/>
            <a:ext cx="4806950" cy="3605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4EAAE-E4A2-024B-8F2C-DE23FEF286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5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252413"/>
            <a:ext cx="4806950" cy="3605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Most organizations struggle to find qualified people to secure their critical assets.</a:t>
            </a:r>
          </a:p>
          <a:p>
            <a:endParaRPr lang="en-US" sz="1200" dirty="0"/>
          </a:p>
          <a:p>
            <a:r>
              <a:rPr lang="en-US" sz="1200" dirty="0"/>
              <a:t>Simply put, employers are struggling to hire and retain qualified talent for several reasons, including the simple lack of experienced professionals on the market and the high demand for talent.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4B44A-3115-FA44-B97B-11943BF778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2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CFC1D2-98B6-6D45-BA59-945A8B0DA9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300" y="127000"/>
            <a:ext cx="8915400" cy="6591300"/>
          </a:xfrm>
          <a:solidFill>
            <a:schemeClr val="bg1"/>
          </a:solidFill>
        </p:spPr>
        <p:txBody>
          <a:bodyPr rIns="914400" anchor="ctr"/>
          <a:lstStyle>
            <a:lvl1pPr marL="0" indent="0" algn="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C01AAF-1864-BD46-B9CC-2E14816A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64206"/>
            <a:ext cx="3371849" cy="5355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D1B0F0-C454-7E4B-AF5D-778F07C1E7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Footnotes &amp; 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49B4AC-B766-7F4C-A9D8-62F4C5E9D9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95BB40D-2019-3246-BD21-772A4ADA0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Background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CFC1D2-98B6-6D45-BA59-945A8B0DA9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300" y="127000"/>
            <a:ext cx="8915400" cy="6591300"/>
          </a:xfrm>
          <a:solidFill>
            <a:schemeClr val="bg1"/>
          </a:solidFill>
        </p:spPr>
        <p:txBody>
          <a:bodyPr rIns="914400" anchor="ctr"/>
          <a:lstStyle>
            <a:lvl1pPr marL="0" indent="0" algn="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C01AAF-1864-BD46-B9CC-2E14816A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64206"/>
            <a:ext cx="3371849" cy="5355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D1B0F0-C454-7E4B-AF5D-778F07C1E7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Footnotes &amp; 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49B4AC-B766-7F4C-A9D8-62F4C5E9D9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95BB40D-2019-3246-BD21-772A4ADA0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8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4B1FB7-3CFA-F840-8E86-F93BBD256E7E}"/>
              </a:ext>
            </a:extLst>
          </p:cNvPr>
          <p:cNvSpPr/>
          <p:nvPr userDrawn="1"/>
        </p:nvSpPr>
        <p:spPr>
          <a:xfrm>
            <a:off x="112262" y="139262"/>
            <a:ext cx="8919476" cy="6579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57930-9C15-764A-B2E7-23C4A32E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502913"/>
            <a:ext cx="8460549" cy="7496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2D77C-B378-DA4A-8BB6-B61432B51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1828800"/>
            <a:ext cx="8582642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2F803-18A8-EE48-AB13-514FFFA4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B40D-2019-3246-BD21-772A4ADA011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D1719-F872-5143-ADD9-BEEA860D1CB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Footnotes &amp; Sources</a:t>
            </a:r>
          </a:p>
        </p:txBody>
      </p:sp>
    </p:spTree>
    <p:extLst>
      <p:ext uri="{BB962C8B-B14F-4D97-AF65-F5344CB8AC3E}">
        <p14:creationId xmlns:p14="http://schemas.microsoft.com/office/powerpoint/2010/main" val="234033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1607"/>
            <a:ext cx="9136858" cy="6854785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16830" y="6364446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8BCF826-ABEE-894C-8721-C6582AE12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386038" y="779646"/>
            <a:ext cx="6993818" cy="4831882"/>
          </a:xfrm>
        </p:spPr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  <a:lvl2pPr>
              <a:defRPr>
                <a:solidFill>
                  <a:srgbClr val="464646"/>
                </a:solidFill>
              </a:defRPr>
            </a:lvl2pPr>
            <a:lvl3pPr>
              <a:defRPr>
                <a:solidFill>
                  <a:srgbClr val="464646"/>
                </a:solidFill>
              </a:defRPr>
            </a:lvl3pPr>
            <a:lvl4pPr>
              <a:defRPr>
                <a:solidFill>
                  <a:srgbClr val="464646"/>
                </a:solidFill>
              </a:defRPr>
            </a:lvl4pPr>
            <a:lvl5pPr>
              <a:defRPr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E4AE1-9FA6-4997-AFC0-BED143EF3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1607"/>
            <a:ext cx="9136858" cy="68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1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1071"/>
            <a:ext cx="9138287" cy="685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1607"/>
            <a:ext cx="9136858" cy="6854785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16830" y="6364446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8BCF826-ABEE-894C-8721-C6582AE12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386038" y="779646"/>
            <a:ext cx="6993818" cy="4831882"/>
          </a:xfrm>
        </p:spPr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  <a:lvl2pPr>
              <a:defRPr>
                <a:solidFill>
                  <a:srgbClr val="464646"/>
                </a:solidFill>
              </a:defRPr>
            </a:lvl2pPr>
            <a:lvl3pPr>
              <a:defRPr>
                <a:solidFill>
                  <a:srgbClr val="464646"/>
                </a:solidFill>
              </a:defRPr>
            </a:lvl3pPr>
            <a:lvl4pPr>
              <a:defRPr>
                <a:solidFill>
                  <a:srgbClr val="464646"/>
                </a:solidFill>
              </a:defRPr>
            </a:lvl4pPr>
            <a:lvl5pPr>
              <a:defRPr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80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144" cy="6857999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16830" y="6364446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8BCF826-ABEE-894C-8721-C6582AE12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3658" y="1316831"/>
            <a:ext cx="7772400" cy="11025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83551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144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439076" y="2866123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Calibri</a:t>
            </a:r>
          </a:p>
          <a:p>
            <a:r>
              <a:rPr lang="en-US" i="1" dirty="0"/>
              <a:t>Calibri Italic</a:t>
            </a:r>
          </a:p>
          <a:p>
            <a:r>
              <a:rPr lang="en-US" b="1" dirty="0"/>
              <a:t>Calibri</a:t>
            </a:r>
            <a:r>
              <a:rPr lang="en-US" b="1" baseline="0" dirty="0"/>
              <a:t> Bold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169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858" cy="6854785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16830" y="6364446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8BCF826-ABEE-894C-8721-C6582AE12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3658" y="1316831"/>
            <a:ext cx="7772400" cy="11025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026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" y="0"/>
            <a:ext cx="9098308" cy="6857999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16830" y="6364446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8BCF826-ABEE-894C-8721-C6582AE12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9857" y="1203158"/>
            <a:ext cx="7620000" cy="4408370"/>
          </a:xfrm>
        </p:spPr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  <a:lvl2pPr>
              <a:defRPr>
                <a:solidFill>
                  <a:srgbClr val="464646"/>
                </a:solidFill>
              </a:defRPr>
            </a:lvl2pPr>
            <a:lvl3pPr>
              <a:defRPr>
                <a:solidFill>
                  <a:srgbClr val="464646"/>
                </a:solidFill>
              </a:defRPr>
            </a:lvl3pPr>
            <a:lvl4pPr>
              <a:defRPr>
                <a:solidFill>
                  <a:srgbClr val="464646"/>
                </a:solidFill>
              </a:defRPr>
            </a:lvl4pPr>
            <a:lvl5pPr>
              <a:defRPr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7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1071"/>
            <a:ext cx="9138287" cy="685585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16830" y="6364446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8BCF826-ABEE-894C-8721-C6582AE12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3657" y="267680"/>
            <a:ext cx="7772400" cy="11025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59857" y="2034582"/>
            <a:ext cx="7620000" cy="3576946"/>
          </a:xfrm>
        </p:spPr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  <a:lvl2pPr>
              <a:defRPr>
                <a:solidFill>
                  <a:srgbClr val="464646"/>
                </a:solidFill>
              </a:defRPr>
            </a:lvl2pPr>
            <a:lvl3pPr>
              <a:defRPr>
                <a:solidFill>
                  <a:srgbClr val="464646"/>
                </a:solidFill>
              </a:defRPr>
            </a:lvl3pPr>
            <a:lvl4pPr>
              <a:defRPr>
                <a:solidFill>
                  <a:srgbClr val="464646"/>
                </a:solidFill>
              </a:defRPr>
            </a:lvl4pPr>
            <a:lvl5pPr>
              <a:defRPr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76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7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16830" y="6364446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8BCF826-ABEE-894C-8721-C6582AE12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9857" y="433137"/>
            <a:ext cx="7620000" cy="5178391"/>
          </a:xfrm>
        </p:spPr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  <a:lvl2pPr>
              <a:defRPr>
                <a:solidFill>
                  <a:srgbClr val="464646"/>
                </a:solidFill>
              </a:defRPr>
            </a:lvl2pPr>
            <a:lvl3pPr>
              <a:defRPr>
                <a:solidFill>
                  <a:srgbClr val="464646"/>
                </a:solidFill>
              </a:defRPr>
            </a:lvl3pPr>
            <a:lvl4pPr>
              <a:defRPr>
                <a:solidFill>
                  <a:srgbClr val="464646"/>
                </a:solidFill>
              </a:defRPr>
            </a:lvl4pPr>
            <a:lvl5pPr>
              <a:defRPr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036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9F649-B8A1-0649-B80E-0A3C6D2C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502913"/>
            <a:ext cx="8601075" cy="749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7B3DF-109B-4D4B-96EA-0AEA9CAF6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1" y="1828800"/>
            <a:ext cx="8601075" cy="434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CA24C-3626-474B-AB57-0C8ED7B06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52794" y="6345130"/>
            <a:ext cx="315599" cy="2553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675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fld id="{38BCF826-ABEE-894C-8721-C6582AE12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BC31F6A-0C57-ED4B-971C-57F883714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2014" y="3200400"/>
            <a:ext cx="85289" cy="152400"/>
          </a:xfrm>
          <a:prstGeom prst="rect">
            <a:avLst/>
          </a:prstGeom>
          <a:solidFill>
            <a:srgbClr val="FF40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6028BD2-B64D-6043-B27F-EB51FD36D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2014" y="1252603"/>
            <a:ext cx="85289" cy="571502"/>
          </a:xfrm>
          <a:prstGeom prst="rect">
            <a:avLst/>
          </a:prstGeom>
          <a:solidFill>
            <a:srgbClr val="FF40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7456B69-71C5-4B4D-AAE0-F7F335515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2014" y="1"/>
            <a:ext cx="85289" cy="502912"/>
          </a:xfrm>
          <a:prstGeom prst="rect">
            <a:avLst/>
          </a:prstGeom>
          <a:solidFill>
            <a:srgbClr val="FF40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AAA7D2C-DEC0-CD49-8414-1C11A7C28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4676" y="6171394"/>
            <a:ext cx="85289" cy="686606"/>
          </a:xfrm>
          <a:prstGeom prst="rect">
            <a:avLst/>
          </a:prstGeom>
          <a:solidFill>
            <a:srgbClr val="FF40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43A09CE-A229-9248-ADBA-298D6D67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2014" y="4659185"/>
            <a:ext cx="85289" cy="152400"/>
          </a:xfrm>
          <a:prstGeom prst="rect">
            <a:avLst/>
          </a:prstGeom>
          <a:solidFill>
            <a:srgbClr val="FF40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58" name="Line">
            <a:extLst>
              <a:ext uri="{FF2B5EF4-FFF2-40B4-BE49-F238E27FC236}">
                <a16:creationId xmlns:a16="http://schemas.microsoft.com/office/drawing/2014/main" id="{462AC225-83BE-884C-B33D-FDE1FF52D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88109" y="2470625"/>
            <a:ext cx="1351935" cy="87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chemeClr val="accent2">
                <a:lumMod val="60000"/>
                <a:lumOff val="40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159" name="Line">
            <a:extLst>
              <a:ext uri="{FF2B5EF4-FFF2-40B4-BE49-F238E27FC236}">
                <a16:creationId xmlns:a16="http://schemas.microsoft.com/office/drawing/2014/main" id="{0D9AB924-DF15-4E48-A82F-BEB9B75AC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43071" y="3953636"/>
            <a:ext cx="1261851" cy="87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chemeClr val="accent2">
                <a:lumMod val="60000"/>
                <a:lumOff val="40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160" name="Line">
            <a:extLst>
              <a:ext uri="{FF2B5EF4-FFF2-40B4-BE49-F238E27FC236}">
                <a16:creationId xmlns:a16="http://schemas.microsoft.com/office/drawing/2014/main" id="{B1F47DFF-AB9B-F843-A780-C932E01C6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88113" y="5442425"/>
            <a:ext cx="1351935" cy="87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chemeClr val="accent2">
                <a:lumMod val="60000"/>
                <a:lumOff val="40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E64C585-1A24-D84C-8A43-4FAE02E5E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-474889" y="2501990"/>
            <a:ext cx="275303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75">
                <a:solidFill>
                  <a:schemeClr val="accent2">
                    <a:lumMod val="60000"/>
                    <a:lumOff val="40000"/>
                  </a:schemeClr>
                </a:solidFill>
              </a:rPr>
              <a:t>third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C72CE23-3370-2148-9F34-F667A5983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-445709" y="3976835"/>
            <a:ext cx="275303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75">
                <a:solidFill>
                  <a:schemeClr val="accent2">
                    <a:lumMod val="60000"/>
                    <a:lumOff val="40000"/>
                  </a:schemeClr>
                </a:solidFill>
              </a:rPr>
              <a:t>third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B8A53BF-A1CE-E84D-9EC9-4BC914C3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-445709" y="5434462"/>
            <a:ext cx="275303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75">
                <a:solidFill>
                  <a:schemeClr val="accent2">
                    <a:lumMod val="60000"/>
                    <a:lumOff val="40000"/>
                  </a:schemeClr>
                </a:solidFill>
              </a:rPr>
              <a:t>third</a:t>
            </a:r>
          </a:p>
        </p:txBody>
      </p:sp>
      <p:sp>
        <p:nvSpPr>
          <p:cNvPr id="172" name="Line">
            <a:extLst>
              <a:ext uri="{FF2B5EF4-FFF2-40B4-BE49-F238E27FC236}">
                <a16:creationId xmlns:a16="http://schemas.microsoft.com/office/drawing/2014/main" id="{4FA18E30-D72F-C546-907A-3645F7859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8285804" y="2798412"/>
            <a:ext cx="2052488" cy="103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chemeClr val="accent2">
                <a:lumMod val="60000"/>
                <a:lumOff val="40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1052B01-EC58-AE47-84CB-8E73729C7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 flipH="1">
            <a:off x="9292864" y="2798411"/>
            <a:ext cx="275303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75">
                <a:solidFill>
                  <a:schemeClr val="accent2">
                    <a:lumMod val="60000"/>
                    <a:lumOff val="40000"/>
                  </a:schemeClr>
                </a:solidFill>
              </a:rPr>
              <a:t>half</a:t>
            </a:r>
          </a:p>
        </p:txBody>
      </p:sp>
      <p:sp>
        <p:nvSpPr>
          <p:cNvPr id="174" name="Line">
            <a:extLst>
              <a:ext uri="{FF2B5EF4-FFF2-40B4-BE49-F238E27FC236}">
                <a16:creationId xmlns:a16="http://schemas.microsoft.com/office/drawing/2014/main" id="{C5771B44-0677-E24F-B4C6-170735CB6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8285804" y="5069660"/>
            <a:ext cx="2052488" cy="103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chemeClr val="accent2">
                <a:lumMod val="60000"/>
                <a:lumOff val="40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6459A8C-78A5-F946-AE24-521D67509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 flipH="1">
            <a:off x="9292863" y="5069659"/>
            <a:ext cx="275303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75">
                <a:solidFill>
                  <a:schemeClr val="accent2">
                    <a:lumMod val="60000"/>
                    <a:lumOff val="40000"/>
                  </a:schemeClr>
                </a:solidFill>
              </a:rPr>
              <a:t>half</a:t>
            </a:r>
          </a:p>
        </p:txBody>
      </p:sp>
      <p:sp>
        <p:nvSpPr>
          <p:cNvPr id="178" name="Line">
            <a:extLst>
              <a:ext uri="{FF2B5EF4-FFF2-40B4-BE49-F238E27FC236}">
                <a16:creationId xmlns:a16="http://schemas.microsoft.com/office/drawing/2014/main" id="{94804A5B-E857-6049-8781-7A1B127D8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4810122" y="6982175"/>
            <a:ext cx="4076702" cy="138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chemeClr val="accent2">
                <a:lumMod val="60000"/>
                <a:lumOff val="40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35B99D9-16BD-AD46-8D2B-4A5720EAF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62059" y="7140128"/>
            <a:ext cx="545531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75">
                <a:solidFill>
                  <a:schemeClr val="accent2">
                    <a:lumMod val="60000"/>
                    <a:lumOff val="40000"/>
                  </a:schemeClr>
                </a:solidFill>
              </a:rPr>
              <a:t>half</a:t>
            </a:r>
          </a:p>
        </p:txBody>
      </p:sp>
      <p:sp>
        <p:nvSpPr>
          <p:cNvPr id="180" name="Line">
            <a:extLst>
              <a:ext uri="{FF2B5EF4-FFF2-40B4-BE49-F238E27FC236}">
                <a16:creationId xmlns:a16="http://schemas.microsoft.com/office/drawing/2014/main" id="{C8603530-48DC-5146-927A-9D173A0F6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285747" y="6982173"/>
            <a:ext cx="4286249" cy="138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chemeClr val="accent2">
                <a:lumMod val="60000"/>
                <a:lumOff val="40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4222D77-5A05-F447-8844-B2561AF9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61431" y="7140127"/>
            <a:ext cx="545531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75">
                <a:solidFill>
                  <a:schemeClr val="accent2">
                    <a:lumMod val="60000"/>
                    <a:lumOff val="40000"/>
                  </a:schemeClr>
                </a:solidFill>
              </a:rPr>
              <a:t>half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EBF51298-1F81-E341-B199-2DB7DE6FE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6100" y="-154503"/>
            <a:ext cx="171450" cy="118872"/>
          </a:xfrm>
          <a:prstGeom prst="rect">
            <a:avLst/>
          </a:prstGeom>
          <a:solidFill>
            <a:srgbClr val="FF40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5E8CC6E-75F6-DB49-9FAC-C234FBD70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3600" y="-154503"/>
            <a:ext cx="171450" cy="118872"/>
          </a:xfrm>
          <a:prstGeom prst="rect">
            <a:avLst/>
          </a:prstGeom>
          <a:solidFill>
            <a:srgbClr val="FF40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FE10C54-A9C5-204B-9AA0-6E0094F74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154503"/>
            <a:ext cx="285750" cy="118872"/>
          </a:xfrm>
          <a:prstGeom prst="rect">
            <a:avLst/>
          </a:prstGeom>
          <a:solidFill>
            <a:srgbClr val="FF40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FBC73B5-CD12-064D-A897-33CA735CB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825" y="-148741"/>
            <a:ext cx="257175" cy="118872"/>
          </a:xfrm>
          <a:prstGeom prst="rect">
            <a:avLst/>
          </a:prstGeom>
          <a:solidFill>
            <a:srgbClr val="FF40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89" name="Line">
            <a:extLst>
              <a:ext uri="{FF2B5EF4-FFF2-40B4-BE49-F238E27FC236}">
                <a16:creationId xmlns:a16="http://schemas.microsoft.com/office/drawing/2014/main" id="{D3B59C83-670A-2041-9DB3-E15A4ECF3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115051" y="-321598"/>
            <a:ext cx="2771774" cy="117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chemeClr val="accent2">
                <a:lumMod val="60000"/>
                <a:lumOff val="40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190" name="Line">
            <a:extLst>
              <a:ext uri="{FF2B5EF4-FFF2-40B4-BE49-F238E27FC236}">
                <a16:creationId xmlns:a16="http://schemas.microsoft.com/office/drawing/2014/main" id="{D764FDA7-E7A1-4849-9843-B15E8FF75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257553" y="-321604"/>
            <a:ext cx="2686049" cy="117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chemeClr val="accent2">
                <a:lumMod val="60000"/>
                <a:lumOff val="40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191" name="Line">
            <a:extLst>
              <a:ext uri="{FF2B5EF4-FFF2-40B4-BE49-F238E27FC236}">
                <a16:creationId xmlns:a16="http://schemas.microsoft.com/office/drawing/2014/main" id="{B24A81DF-A471-4040-9FB9-E5220DA64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85752" y="-321603"/>
            <a:ext cx="2800350" cy="117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chemeClr val="accent2">
                <a:lumMod val="60000"/>
                <a:lumOff val="40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C0FECA75-FACB-6B4D-9F4E-0EEF781D1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75290" y="-499007"/>
            <a:ext cx="54647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75">
                <a:solidFill>
                  <a:schemeClr val="accent2">
                    <a:lumMod val="60000"/>
                    <a:lumOff val="40000"/>
                  </a:schemeClr>
                </a:solidFill>
              </a:rPr>
              <a:t>third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3792DF79-4FD4-234D-9544-867E4AE97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47713" y="-460101"/>
            <a:ext cx="54647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75">
                <a:solidFill>
                  <a:schemeClr val="accent2">
                    <a:lumMod val="60000"/>
                    <a:lumOff val="40000"/>
                  </a:schemeClr>
                </a:solidFill>
              </a:rPr>
              <a:t>third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B2D6D67B-A30E-FE4F-9D9A-28A6C3551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4314" y="-460101"/>
            <a:ext cx="54647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75">
                <a:solidFill>
                  <a:schemeClr val="accent2">
                    <a:lumMod val="60000"/>
                    <a:lumOff val="40000"/>
                  </a:schemeClr>
                </a:solidFill>
              </a:rPr>
              <a:t>third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BA51F3-2877-0540-992C-97CC24407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1995" y="6895356"/>
            <a:ext cx="240674" cy="118872"/>
          </a:xfrm>
          <a:prstGeom prst="rect">
            <a:avLst/>
          </a:prstGeom>
          <a:solidFill>
            <a:srgbClr val="FF40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B73BD4A-5230-B244-90AB-CEB8FF3A6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6922736"/>
            <a:ext cx="285750" cy="118872"/>
          </a:xfrm>
          <a:prstGeom prst="rect">
            <a:avLst/>
          </a:prstGeom>
          <a:solidFill>
            <a:srgbClr val="FF40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8FAEE09-969B-A94D-81B4-51B61FC7F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9891" y="6922159"/>
            <a:ext cx="257175" cy="118872"/>
          </a:xfrm>
          <a:prstGeom prst="rect">
            <a:avLst/>
          </a:prstGeom>
          <a:solidFill>
            <a:srgbClr val="FF40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F39D558-000F-7A4C-BB8A-6C002E9FF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354" y="1252603"/>
            <a:ext cx="86456" cy="571502"/>
          </a:xfrm>
          <a:prstGeom prst="rect">
            <a:avLst/>
          </a:prstGeom>
          <a:solidFill>
            <a:srgbClr val="FF40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D4851EC-D9DA-EA44-BBCC-BD9D0758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354" y="1"/>
            <a:ext cx="86456" cy="502912"/>
          </a:xfrm>
          <a:prstGeom prst="rect">
            <a:avLst/>
          </a:prstGeom>
          <a:solidFill>
            <a:srgbClr val="FF40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C7FC39A-D064-F240-88D6-5646E8166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3656" y="6171394"/>
            <a:ext cx="86456" cy="686606"/>
          </a:xfrm>
          <a:prstGeom prst="rect">
            <a:avLst/>
          </a:prstGeom>
          <a:solidFill>
            <a:srgbClr val="FF40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AF463BA9-2611-6742-BC2B-D27F3AB2C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9538" y="3880672"/>
            <a:ext cx="75981" cy="214680"/>
          </a:xfrm>
          <a:prstGeom prst="rect">
            <a:avLst/>
          </a:prstGeom>
          <a:solidFill>
            <a:srgbClr val="FF40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201" name="Footer Placeholder 200">
            <a:extLst>
              <a:ext uri="{FF2B5EF4-FFF2-40B4-BE49-F238E27FC236}">
                <a16:creationId xmlns:a16="http://schemas.microsoft.com/office/drawing/2014/main" id="{7E51391C-B56D-FF42-8CE9-86F40BD45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747" y="6345131"/>
            <a:ext cx="8153403" cy="2527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i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54" r:id="rId5"/>
    <p:sldLayoutId id="2147483649" r:id="rId6"/>
    <p:sldLayoutId id="2147483656" r:id="rId7"/>
    <p:sldLayoutId id="2147483653" r:id="rId8"/>
    <p:sldLayoutId id="2147483657" r:id="rId9"/>
    <p:sldLayoutId id="2147483658" r:id="rId10"/>
    <p:sldLayoutId id="214748366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b="1" i="0" kern="1200" spc="0" dirty="0">
          <a:solidFill>
            <a:schemeClr val="tx2"/>
          </a:solidFill>
          <a:latin typeface="Arial Nova Cond" panose="020B0506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•"/>
        <a:defRPr lang="en-US" sz="1500" b="0" i="0" kern="1200" dirty="0" smtClean="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00075" indent="-257175" algn="l" defTabSz="6858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60000"/>
            <a:lumOff val="40000"/>
          </a:schemeClr>
        </a:buClr>
        <a:buFont typeface="System Font Regular"/>
        <a:buChar char="—"/>
        <a:tabLst/>
        <a:defRPr lang="en-US" sz="1350" b="0" i="0" kern="1200" dirty="0" smtClean="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/>
        </a:buClr>
        <a:buFont typeface="Courier New" panose="02070309020205020404" pitchFamily="49" charset="0"/>
        <a:buChar char="o"/>
        <a:defRPr lang="en-US" sz="1200" b="0" i="0" kern="1200" dirty="0" smtClean="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Font typeface="Wingdings" pitchFamily="2" charset="2"/>
        <a:buChar char="§"/>
        <a:defRPr lang="en-US" sz="1050" b="0" i="0" kern="1200" dirty="0" smtClean="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SzPct val="100000"/>
        <a:buFont typeface=".PingFang SC Regular"/>
        <a:buChar char="－"/>
        <a:defRPr lang="en-US" sz="1050" b="0" i="0" kern="1200" dirty="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2">
          <p15:clr>
            <a:srgbClr val="F26B43"/>
          </p15:clr>
        </p15:guide>
        <p15:guide id="2" pos="7464">
          <p15:clr>
            <a:srgbClr val="F26B43"/>
          </p15:clr>
        </p15:guide>
        <p15:guide id="3" orient="horz" pos="312">
          <p15:clr>
            <a:srgbClr val="F26B43"/>
          </p15:clr>
        </p15:guide>
        <p15:guide id="4" orient="horz" pos="1152">
          <p15:clr>
            <a:srgbClr val="F26B43"/>
          </p15:clr>
        </p15:guide>
        <p15:guide id="5" orient="horz" pos="2016">
          <p15:clr>
            <a:srgbClr val="F26B43"/>
          </p15:clr>
        </p15:guide>
        <p15:guide id="6" orient="horz" pos="2112">
          <p15:clr>
            <a:srgbClr val="F26B43"/>
          </p15:clr>
        </p15:guide>
        <p15:guide id="7" pos="240">
          <p15:clr>
            <a:srgbClr val="F26B43"/>
          </p15:clr>
        </p15:guide>
        <p15:guide id="8" orient="horz" pos="2928">
          <p15:clr>
            <a:srgbClr val="F26B43"/>
          </p15:clr>
        </p15:guide>
        <p15:guide id="9" orient="horz" pos="3024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5136">
          <p15:clr>
            <a:srgbClr val="F26B43"/>
          </p15:clr>
        </p15:guide>
        <p15:guide id="13" pos="2736">
          <p15:clr>
            <a:srgbClr val="F26B43"/>
          </p15:clr>
        </p15:guide>
        <p15:guide id="14" pos="3840">
          <p15:clr>
            <a:srgbClr val="F26B43"/>
          </p15:clr>
        </p15:guide>
        <p15:guide id="15" pos="2592">
          <p15:clr>
            <a:srgbClr val="F26B43"/>
          </p15:clr>
        </p15:guide>
        <p15:guide id="16" pos="4040">
          <p15:clr>
            <a:srgbClr val="F26B43"/>
          </p15:clr>
        </p15:guide>
        <p15:guide id="17" pos="4992">
          <p15:clr>
            <a:srgbClr val="F26B43"/>
          </p15:clr>
        </p15:guide>
        <p15:guide id="18" orient="horz" pos="2448">
          <p15:clr>
            <a:srgbClr val="F26B43"/>
          </p15:clr>
        </p15:guide>
        <p15:guide id="19" orient="horz" pos="256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326" y="63355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8BCF826-ABEE-894C-8721-C6582AE12D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6F53"/>
          </a:solidFill>
          <a:latin typeface="+mj-lt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6F53"/>
        </a:buClr>
        <a:buFont typeface="Lucida Grande"/>
        <a:buChar char="»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Open Sans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006F53"/>
        </a:buClr>
        <a:buFont typeface="Arial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6F53"/>
        </a:buClr>
        <a:buFont typeface="Lucida Grande"/>
        <a:buChar char="-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6F53"/>
        </a:buClr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6F53"/>
        </a:buClr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27807-FC0E-4D25-917D-AF9A3D79E1F5}"/>
              </a:ext>
            </a:extLst>
          </p:cNvPr>
          <p:cNvSpPr txBox="1"/>
          <p:nvPr/>
        </p:nvSpPr>
        <p:spPr>
          <a:xfrm>
            <a:off x="205740" y="3734484"/>
            <a:ext cx="8686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(ISC)² Cybersecurity Workforce Study 2021</a:t>
            </a:r>
          </a:p>
          <a:p>
            <a:pPr algn="ctr"/>
            <a:endParaRPr lang="en-US" sz="42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Dr. John ILIADIS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CMgr</a:t>
            </a:r>
            <a:r>
              <a:rPr lang="en-US" dirty="0">
                <a:solidFill>
                  <a:schemeClr val="bg1"/>
                </a:solidFill>
              </a:rPr>
              <a:t> MCMI,  CISSP-ISSMP,  CRISC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(ISC)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Hellenic Chapter, Board Member</a:t>
            </a:r>
          </a:p>
        </p:txBody>
      </p:sp>
    </p:spTree>
    <p:extLst>
      <p:ext uri="{BB962C8B-B14F-4D97-AF65-F5344CB8AC3E}">
        <p14:creationId xmlns:p14="http://schemas.microsoft.com/office/powerpoint/2010/main" val="4091649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F826-ABEE-894C-8721-C6582AE12D5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32F8F-FF29-4E9B-AB42-90C0AEAC55DC}"/>
              </a:ext>
            </a:extLst>
          </p:cNvPr>
          <p:cNvSpPr txBox="1"/>
          <p:nvPr/>
        </p:nvSpPr>
        <p:spPr>
          <a:xfrm>
            <a:off x="1614197" y="273715"/>
            <a:ext cx="7529804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600" dirty="0">
                <a:solidFill>
                  <a:srgbClr val="204742"/>
                </a:solidFill>
              </a:rPr>
              <a:t>Cybersecurity Workforce Snapshot</a:t>
            </a:r>
            <a:endParaRPr lang="en-US" sz="2800" i="1" dirty="0">
              <a:solidFill>
                <a:srgbClr val="20474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920B8B-1071-46A7-BAF6-FEA7647DD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79" y="1391799"/>
            <a:ext cx="7115645" cy="46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0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F826-ABEE-894C-8721-C6582AE12D5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32F8F-FF29-4E9B-AB42-90C0AEAC55DC}"/>
              </a:ext>
            </a:extLst>
          </p:cNvPr>
          <p:cNvSpPr txBox="1"/>
          <p:nvPr/>
        </p:nvSpPr>
        <p:spPr>
          <a:xfrm>
            <a:off x="1614197" y="273715"/>
            <a:ext cx="7529804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600" dirty="0">
                <a:solidFill>
                  <a:srgbClr val="204742"/>
                </a:solidFill>
              </a:rPr>
              <a:t>Cybersecurity Workforce Snapshot</a:t>
            </a:r>
            <a:endParaRPr lang="en-US" sz="2800" i="1" dirty="0">
              <a:solidFill>
                <a:srgbClr val="20474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85BF2-1150-443C-8C2F-1CB40BF53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476" y="1485750"/>
            <a:ext cx="7876195" cy="3294451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6E6568E-06A8-4182-9CA1-8CC498DEC7EF}"/>
              </a:ext>
            </a:extLst>
          </p:cNvPr>
          <p:cNvSpPr/>
          <p:nvPr/>
        </p:nvSpPr>
        <p:spPr>
          <a:xfrm rot="2614371">
            <a:off x="5872388" y="1995971"/>
            <a:ext cx="1418612" cy="1149625"/>
          </a:xfrm>
          <a:prstGeom prst="wedgeEllipseCallout">
            <a:avLst/>
          </a:prstGeom>
          <a:solidFill>
            <a:schemeClr val="bg1"/>
          </a:solidFill>
          <a:ln w="19050">
            <a:solidFill>
              <a:srgbClr val="2047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204742"/>
                </a:solidFill>
              </a:rPr>
              <a:t>Most (ISC)</a:t>
            </a:r>
            <a:r>
              <a:rPr lang="en-US" sz="1100" baseline="30000" dirty="0">
                <a:solidFill>
                  <a:srgbClr val="204742"/>
                </a:solidFill>
              </a:rPr>
              <a:t>2</a:t>
            </a:r>
            <a:r>
              <a:rPr lang="en-US" sz="1100" dirty="0">
                <a:solidFill>
                  <a:srgbClr val="204742"/>
                </a:solidFill>
              </a:rPr>
              <a:t> certifications are listed on the U.S. DoD 8140.01/8570.01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9981CE-A68E-4059-998F-43DD8643847A}"/>
              </a:ext>
            </a:extLst>
          </p:cNvPr>
          <p:cNvSpPr/>
          <p:nvPr/>
        </p:nvSpPr>
        <p:spPr>
          <a:xfrm>
            <a:off x="1763486" y="1959430"/>
            <a:ext cx="7184571" cy="1371600"/>
          </a:xfrm>
          <a:prstGeom prst="roundRect">
            <a:avLst/>
          </a:prstGeom>
          <a:noFill/>
          <a:ln w="28575">
            <a:solidFill>
              <a:srgbClr val="95D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430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F826-ABEE-894C-8721-C6582AE12D5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32F8F-FF29-4E9B-AB42-90C0AEAC55DC}"/>
              </a:ext>
            </a:extLst>
          </p:cNvPr>
          <p:cNvSpPr txBox="1"/>
          <p:nvPr/>
        </p:nvSpPr>
        <p:spPr>
          <a:xfrm>
            <a:off x="1614197" y="273715"/>
            <a:ext cx="7529804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600" dirty="0">
                <a:solidFill>
                  <a:srgbClr val="204742"/>
                </a:solidFill>
              </a:rPr>
              <a:t>Qualifications in need</a:t>
            </a:r>
            <a:br>
              <a:rPr lang="en-US" sz="3600" dirty="0">
                <a:solidFill>
                  <a:srgbClr val="204742"/>
                </a:solidFill>
              </a:rPr>
            </a:br>
            <a:r>
              <a:rPr lang="en-US" sz="2000" i="1" dirty="0">
                <a:solidFill>
                  <a:srgbClr val="204742"/>
                </a:solidFill>
              </a:rPr>
              <a:t>equally important as cybersecurity certifications (32%)</a:t>
            </a:r>
            <a:endParaRPr lang="en-US" sz="2400" i="1" dirty="0">
              <a:solidFill>
                <a:srgbClr val="20474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F564FB-F798-4127-9909-406E04861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978" y="1472413"/>
            <a:ext cx="6904653" cy="44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8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F826-ABEE-894C-8721-C6582AE12D5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32F8F-FF29-4E9B-AB42-90C0AEAC55DC}"/>
              </a:ext>
            </a:extLst>
          </p:cNvPr>
          <p:cNvSpPr txBox="1"/>
          <p:nvPr/>
        </p:nvSpPr>
        <p:spPr>
          <a:xfrm>
            <a:off x="1614197" y="273715"/>
            <a:ext cx="7529804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200" dirty="0">
                <a:solidFill>
                  <a:srgbClr val="204742"/>
                </a:solidFill>
              </a:rPr>
              <a:t>Professional Development Areas Pursued</a:t>
            </a:r>
            <a:endParaRPr lang="en-US" sz="2000" i="1" dirty="0">
              <a:solidFill>
                <a:srgbClr val="20474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4E902-98EB-482A-9291-AAD913427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942" y="915386"/>
            <a:ext cx="5630061" cy="5449060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132D4DA-1272-4DB6-B71F-D9A26B95557F}"/>
              </a:ext>
            </a:extLst>
          </p:cNvPr>
          <p:cNvSpPr/>
          <p:nvPr/>
        </p:nvSpPr>
        <p:spPr>
          <a:xfrm rot="18801951">
            <a:off x="1292549" y="1111410"/>
            <a:ext cx="1212979" cy="895738"/>
          </a:xfrm>
          <a:prstGeom prst="wedgeRectCallout">
            <a:avLst/>
          </a:prstGeom>
          <a:noFill/>
          <a:ln w="28575">
            <a:solidFill>
              <a:srgbClr val="2047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95D600"/>
                </a:solidFill>
              </a:rPr>
              <a:t>CCSP coming soon to a theater near you</a:t>
            </a:r>
            <a:endParaRPr lang="el-GR" sz="1400" dirty="0">
              <a:solidFill>
                <a:srgbClr val="95D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4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7274C8-74DC-44B3-B64C-9B15151161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F826-ABEE-894C-8721-C6582AE12D5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0A203-1C5B-415F-B9E8-4A516B00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038" y="1017037"/>
            <a:ext cx="7529804" cy="5010539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Understand Your Gap; which roles do you need to fill?</a:t>
            </a:r>
          </a:p>
          <a:p>
            <a:endParaRPr lang="en-US" dirty="0"/>
          </a:p>
          <a:p>
            <a:r>
              <a:rPr lang="en-US" dirty="0"/>
              <a:t>Rethink How You Hire; expand your candidates’ pool by evaluating prospects for non-technical qualifications</a:t>
            </a:r>
          </a:p>
          <a:p>
            <a:endParaRPr lang="en-US" dirty="0"/>
          </a:p>
          <a:p>
            <a:r>
              <a:rPr lang="en-US" dirty="0"/>
              <a:t>Put People Before Technology; organizations cannot spend their way out of the gap. They need to invest in people and build teams for long-term success</a:t>
            </a:r>
          </a:p>
          <a:p>
            <a:pPr lvl="1"/>
            <a:endParaRPr lang="en-US" dirty="0"/>
          </a:p>
          <a:p>
            <a:r>
              <a:rPr lang="en-US" dirty="0"/>
              <a:t>Embrace Remote Work; cybersecurity professionals want to continue working remotely. Also, remote work casts a much wider recruiting net.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0D1DA-2393-4D79-A348-93188E566D63}"/>
              </a:ext>
            </a:extLst>
          </p:cNvPr>
          <p:cNvSpPr txBox="1"/>
          <p:nvPr/>
        </p:nvSpPr>
        <p:spPr>
          <a:xfrm>
            <a:off x="1614196" y="135752"/>
            <a:ext cx="7529804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200" dirty="0">
                <a:solidFill>
                  <a:srgbClr val="204742"/>
                </a:solidFill>
              </a:rPr>
              <a:t>Some takeaways</a:t>
            </a:r>
            <a:endParaRPr lang="en-US" sz="2000" i="1" dirty="0">
              <a:solidFill>
                <a:srgbClr val="204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F826-ABEE-894C-8721-C6582AE12D5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658" y="1828801"/>
            <a:ext cx="7772400" cy="3219450"/>
          </a:xfrm>
        </p:spPr>
        <p:txBody>
          <a:bodyPr>
            <a:normAutofit fontScale="90000"/>
          </a:bodyPr>
          <a:lstStyle/>
          <a:p>
            <a:br>
              <a:rPr lang="en-US" sz="9600" dirty="0">
                <a:latin typeface="Brush Script MT" panose="03060802040406070304" pitchFamily="66" charset="0"/>
              </a:rPr>
            </a:br>
            <a:r>
              <a:rPr lang="en-US" sz="9600" dirty="0">
                <a:latin typeface="Brush Script MT" panose="03060802040406070304" pitchFamily="66" charset="0"/>
              </a:rPr>
              <a:t>Thank you !</a:t>
            </a:r>
            <a:br>
              <a:rPr lang="en-US" sz="9600" dirty="0">
                <a:latin typeface="Brush Script MT" panose="03060802040406070304" pitchFamily="66" charset="0"/>
              </a:rPr>
            </a:br>
            <a:br>
              <a:rPr lang="en-US" sz="3600" dirty="0">
                <a:latin typeface="Brush Script MT" panose="03060802040406070304" pitchFamily="66" charset="0"/>
              </a:rPr>
            </a:br>
            <a:r>
              <a:rPr lang="en-US" sz="2200" dirty="0" err="1">
                <a:solidFill>
                  <a:schemeClr val="bg1"/>
                </a:solidFill>
              </a:rPr>
              <a:t>j.iliadis</a:t>
            </a:r>
            <a:r>
              <a:rPr lang="en-US" sz="2200" dirty="0">
                <a:solidFill>
                  <a:schemeClr val="bg1"/>
                </a:solidFill>
              </a:rPr>
              <a:t> {at} isc2-chapter.gr</a:t>
            </a:r>
            <a:br>
              <a:rPr lang="en-US" sz="2200" dirty="0">
                <a:solidFill>
                  <a:schemeClr val="bg1"/>
                </a:solidFill>
              </a:rPr>
            </a:br>
            <a:br>
              <a:rPr lang="en-US" dirty="0">
                <a:latin typeface="Brush Script MT" panose="03060802040406070304" pitchFamily="66" charset="0"/>
              </a:rPr>
            </a:br>
            <a:br>
              <a:rPr lang="en-US" dirty="0">
                <a:latin typeface="Brush Script MT" panose="03060802040406070304" pitchFamily="66" charset="0"/>
              </a:rPr>
            </a:br>
            <a:br>
              <a:rPr lang="en-US" dirty="0">
                <a:latin typeface="Brush Script MT" panose="03060802040406070304" pitchFamily="66" charset="0"/>
              </a:rPr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5549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F826-ABEE-894C-8721-C6582AE12D5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037" y="923924"/>
            <a:ext cx="7291237" cy="51149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204742"/>
                </a:solidFill>
              </a:rPr>
              <a:t>(ISC)</a:t>
            </a:r>
            <a:r>
              <a:rPr lang="en-US" sz="1800" baseline="30000" dirty="0">
                <a:solidFill>
                  <a:srgbClr val="204742"/>
                </a:solidFill>
              </a:rPr>
              <a:t>2</a:t>
            </a:r>
            <a:r>
              <a:rPr lang="en-US" sz="1800" dirty="0">
                <a:solidFill>
                  <a:srgbClr val="204742"/>
                </a:solidFill>
              </a:rPr>
              <a:t> = International Information Systems Security Certification Consortium, established in 1989</a:t>
            </a:r>
          </a:p>
          <a:p>
            <a:endParaRPr lang="en-US" sz="1800" dirty="0">
              <a:solidFill>
                <a:srgbClr val="204742"/>
              </a:solidFill>
            </a:endParaRPr>
          </a:p>
          <a:p>
            <a:r>
              <a:rPr lang="en-US" sz="1800" dirty="0">
                <a:solidFill>
                  <a:srgbClr val="204742"/>
                </a:solidFill>
              </a:rPr>
              <a:t>Non-profit consortium of information security industry leaders </a:t>
            </a:r>
          </a:p>
          <a:p>
            <a:endParaRPr lang="en-US" sz="1800" dirty="0">
              <a:solidFill>
                <a:srgbClr val="204742"/>
              </a:solidFill>
            </a:endParaRPr>
          </a:p>
          <a:p>
            <a:r>
              <a:rPr lang="en-US" sz="1800" dirty="0">
                <a:solidFill>
                  <a:srgbClr val="204742"/>
                </a:solidFill>
              </a:rPr>
              <a:t>Supports security professionals throughout their careers </a:t>
            </a:r>
          </a:p>
          <a:p>
            <a:endParaRPr lang="en-US" sz="1800" dirty="0">
              <a:solidFill>
                <a:srgbClr val="204742"/>
              </a:solidFill>
            </a:endParaRPr>
          </a:p>
          <a:p>
            <a:r>
              <a:rPr lang="en-US" sz="1800" dirty="0">
                <a:solidFill>
                  <a:srgbClr val="204742"/>
                </a:solidFill>
              </a:rPr>
              <a:t>Global Standard for information security: (ISC)</a:t>
            </a:r>
            <a:r>
              <a:rPr lang="en-US" sz="1800" baseline="30000" dirty="0">
                <a:solidFill>
                  <a:srgbClr val="204742"/>
                </a:solidFill>
              </a:rPr>
              <a:t>2</a:t>
            </a:r>
            <a:r>
              <a:rPr lang="en-US" sz="1800" dirty="0">
                <a:solidFill>
                  <a:srgbClr val="204742"/>
                </a:solidFill>
              </a:rPr>
              <a:t> CBK®</a:t>
            </a:r>
          </a:p>
          <a:p>
            <a:endParaRPr lang="en-US" sz="1800" dirty="0">
              <a:solidFill>
                <a:srgbClr val="204742"/>
              </a:solidFill>
            </a:endParaRPr>
          </a:p>
          <a:p>
            <a:r>
              <a:rPr lang="en-US" sz="1800" dirty="0">
                <a:solidFill>
                  <a:srgbClr val="204742"/>
                </a:solidFill>
              </a:rPr>
              <a:t>Over 160,000 certified professionals; over 170 countries </a:t>
            </a:r>
          </a:p>
          <a:p>
            <a:endParaRPr lang="en-US" sz="1800" dirty="0">
              <a:solidFill>
                <a:srgbClr val="204742"/>
              </a:solidFill>
            </a:endParaRPr>
          </a:p>
          <a:p>
            <a:r>
              <a:rPr lang="en-US" sz="1800" dirty="0">
                <a:solidFill>
                  <a:srgbClr val="204742"/>
                </a:solidFill>
              </a:rPr>
              <a:t>270 members in Greece, established in 2015</a:t>
            </a:r>
          </a:p>
          <a:p>
            <a:pPr marL="0" indent="0">
              <a:buNone/>
            </a:pPr>
            <a:endParaRPr lang="en-US" sz="1800" dirty="0">
              <a:solidFill>
                <a:srgbClr val="204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6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B0D46D66-F18C-144D-A06E-73EDB3280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57"/>
          <a:stretch/>
        </p:blipFill>
        <p:spPr>
          <a:xfrm>
            <a:off x="114298" y="971550"/>
            <a:ext cx="8905166" cy="4924427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16406A-631D-9D4B-BB9A-6B0ED155FF2F}"/>
              </a:ext>
            </a:extLst>
          </p:cNvPr>
          <p:cNvSpPr/>
          <p:nvPr/>
        </p:nvSpPr>
        <p:spPr>
          <a:xfrm rot="10800000" flipH="1">
            <a:off x="114300" y="971548"/>
            <a:ext cx="8343900" cy="492442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Tw Cen MT Regular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BB3C3E0-701D-9947-9AE2-46AA039F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30186"/>
            <a:ext cx="3371850" cy="2841914"/>
          </a:xfrm>
        </p:spPr>
        <p:txBody>
          <a:bodyPr/>
          <a:lstStyle/>
          <a:p>
            <a:r>
              <a:rPr lang="en-US" dirty="0"/>
              <a:t>EDUCATE &amp; CERTIFY</a:t>
            </a:r>
            <a:br>
              <a:rPr lang="en-US" dirty="0"/>
            </a:br>
            <a:r>
              <a:rPr lang="en-US" dirty="0"/>
              <a:t>the world’s security professionals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FAACE-AC9C-744E-96BD-269813CF87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552794" y="5616098"/>
            <a:ext cx="315599" cy="191526"/>
          </a:xfrm>
        </p:spPr>
        <p:txBody>
          <a:bodyPr/>
          <a:lstStyle/>
          <a:p>
            <a:fld id="{C95BB40D-2019-3246-BD21-772A4ADA011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a chair using a computer&#10;&#10;Description automatically generated">
            <a:extLst>
              <a:ext uri="{FF2B5EF4-FFF2-40B4-BE49-F238E27FC236}">
                <a16:creationId xmlns:a16="http://schemas.microsoft.com/office/drawing/2014/main" id="{65B53372-715A-4B48-A183-6DEA2B1DC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6729" y="956914"/>
            <a:ext cx="4356002" cy="4940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7895"/>
            <a:ext cx="4305300" cy="141327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Professional Development Institute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927833"/>
            <a:ext cx="3881111" cy="2003754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228124" indent="-228124"/>
            <a:r>
              <a:rPr lang="en-US">
                <a:latin typeface="Arial Nova"/>
              </a:rPr>
              <a:t>Immersive, Express and Lab courses </a:t>
            </a:r>
            <a:endParaRPr lang="en-US"/>
          </a:p>
          <a:p>
            <a:pPr marL="228124" indent="-228124">
              <a:spcBef>
                <a:spcPts val="300"/>
              </a:spcBef>
            </a:pPr>
            <a:r>
              <a:rPr lang="en-US">
                <a:latin typeface="Arial Nova"/>
              </a:rPr>
              <a:t>Interactive, engaging and timely </a:t>
            </a:r>
            <a:endParaRPr lang="en-US"/>
          </a:p>
          <a:p>
            <a:pPr marL="228124" indent="-228124">
              <a:spcBef>
                <a:spcPts val="300"/>
              </a:spcBef>
            </a:pPr>
            <a:r>
              <a:rPr lang="en-US">
                <a:latin typeface="Arial Nova"/>
              </a:rPr>
              <a:t>Modular content combined with interactive activities</a:t>
            </a:r>
          </a:p>
          <a:p>
            <a:pPr marL="228124" lvl="1" indent="-228124">
              <a:spcBef>
                <a:spcPts val="300"/>
              </a:spcBef>
              <a:buClr>
                <a:schemeClr val="tx1"/>
              </a:buClr>
              <a:buFont typeface="Arial"/>
              <a:buChar char="•"/>
            </a:pPr>
            <a:r>
              <a:rPr lang="en-US" sz="1500" spc="-40">
                <a:latin typeface="Arial Nova"/>
              </a:rPr>
              <a:t>Written content, videos, interactive</a:t>
            </a:r>
            <a:br>
              <a:rPr lang="en-US" sz="1500" dirty="0"/>
            </a:br>
            <a:r>
              <a:rPr lang="en-US" sz="1500">
                <a:latin typeface="Arial Nova"/>
              </a:rPr>
              <a:t>labs, case studies, assessments and more </a:t>
            </a:r>
            <a:endParaRPr lang="en-US" sz="1500"/>
          </a:p>
          <a:p>
            <a:pPr marL="913924" lvl="2" indent="0">
              <a:buNone/>
            </a:pPr>
            <a:endParaRPr lang="en-US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AD1C6-21E2-4376-8EAE-9D9C0202C693}"/>
              </a:ext>
            </a:extLst>
          </p:cNvPr>
          <p:cNvSpPr/>
          <p:nvPr/>
        </p:nvSpPr>
        <p:spPr>
          <a:xfrm>
            <a:off x="415384" y="2476499"/>
            <a:ext cx="2988639" cy="318549"/>
          </a:xfrm>
          <a:prstGeom prst="rect">
            <a:avLst/>
          </a:prstGeom>
        </p:spPr>
        <p:txBody>
          <a:bodyPr wrap="none" lIns="68580" tIns="34290" rIns="68580" bIns="3429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0C7153"/>
              </a:buClr>
            </a:pPr>
            <a:r>
              <a:rPr lang="en-US" b="1">
                <a:ea typeface="Open Sans"/>
                <a:cs typeface="Open Sans"/>
              </a:rPr>
              <a:t>Self-paced online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1CEBB-0DFB-334D-9D32-F573CD74A037}"/>
              </a:ext>
            </a:extLst>
          </p:cNvPr>
          <p:cNvSpPr txBox="1"/>
          <p:nvPr/>
        </p:nvSpPr>
        <p:spPr>
          <a:xfrm>
            <a:off x="111270" y="5549137"/>
            <a:ext cx="5007685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175943"/>
                </a:solidFill>
                <a:ea typeface="+mn-lt"/>
                <a:cs typeface="+mn-lt"/>
              </a:rPr>
              <a:t>www.isc2.org/development</a:t>
            </a:r>
            <a:endParaRPr lang="en-US" sz="1500" b="1">
              <a:solidFill>
                <a:srgbClr val="1759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F826-ABEE-894C-8721-C6582AE12D5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E890ABD-F2F8-43B5-9A7A-0A7993DC2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627947"/>
              </p:ext>
            </p:extLst>
          </p:nvPr>
        </p:nvGraphicFramePr>
        <p:xfrm>
          <a:off x="1320625" y="1787171"/>
          <a:ext cx="752980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961">
                  <a:extLst>
                    <a:ext uri="{9D8B030D-6E8A-4147-A177-3AD203B41FA5}">
                      <a16:colId xmlns:a16="http://schemas.microsoft.com/office/drawing/2014/main" val="305941037"/>
                    </a:ext>
                  </a:extLst>
                </a:gridCol>
                <a:gridCol w="1505961">
                  <a:extLst>
                    <a:ext uri="{9D8B030D-6E8A-4147-A177-3AD203B41FA5}">
                      <a16:colId xmlns:a16="http://schemas.microsoft.com/office/drawing/2014/main" val="3433450477"/>
                    </a:ext>
                  </a:extLst>
                </a:gridCol>
                <a:gridCol w="1505961">
                  <a:extLst>
                    <a:ext uri="{9D8B030D-6E8A-4147-A177-3AD203B41FA5}">
                      <a16:colId xmlns:a16="http://schemas.microsoft.com/office/drawing/2014/main" val="361848223"/>
                    </a:ext>
                  </a:extLst>
                </a:gridCol>
                <a:gridCol w="1505961">
                  <a:extLst>
                    <a:ext uri="{9D8B030D-6E8A-4147-A177-3AD203B41FA5}">
                      <a16:colId xmlns:a16="http://schemas.microsoft.com/office/drawing/2014/main" val="3232033486"/>
                    </a:ext>
                  </a:extLst>
                </a:gridCol>
                <a:gridCol w="1505961">
                  <a:extLst>
                    <a:ext uri="{9D8B030D-6E8A-4147-A177-3AD203B41FA5}">
                      <a16:colId xmlns:a16="http://schemas.microsoft.com/office/drawing/2014/main" val="3234487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95D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  <a:endParaRPr lang="el-GR" dirty="0"/>
                    </a:p>
                  </a:txBody>
                  <a:tcPr>
                    <a:solidFill>
                      <a:srgbClr val="95D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  <a:endParaRPr lang="el-GR" dirty="0"/>
                    </a:p>
                  </a:txBody>
                  <a:tcPr>
                    <a:solidFill>
                      <a:srgbClr val="95D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  <a:endParaRPr lang="el-GR" dirty="0"/>
                    </a:p>
                  </a:txBody>
                  <a:tcPr>
                    <a:solidFill>
                      <a:srgbClr val="95D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%2020-2021</a:t>
                      </a:r>
                      <a:endParaRPr lang="el-GR" dirty="0"/>
                    </a:p>
                  </a:txBody>
                  <a:tcPr>
                    <a:solidFill>
                      <a:srgbClr val="95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3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133.000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175.159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464.782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↑ 165%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7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Singapore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43</a:t>
                      </a:r>
                      <a:r>
                        <a:rPr lang="en-US" dirty="0"/>
                        <a:t>.</a:t>
                      </a:r>
                      <a:r>
                        <a:rPr lang="el-GR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57</a:t>
                      </a:r>
                      <a:r>
                        <a:rPr lang="en-US" dirty="0"/>
                        <a:t>.</a:t>
                      </a:r>
                      <a:r>
                        <a:rPr lang="el-GR" dirty="0"/>
                        <a:t>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92</a:t>
                      </a:r>
                      <a:r>
                        <a:rPr lang="en-US" dirty="0"/>
                        <a:t>.</a:t>
                      </a:r>
                      <a:r>
                        <a:rPr lang="el-GR" dirty="0"/>
                        <a:t>744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↑ 61%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7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Europe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543</a:t>
                      </a:r>
                      <a:r>
                        <a:rPr lang="en-US" dirty="0"/>
                        <a:t>.</a:t>
                      </a:r>
                      <a:r>
                        <a:rPr lang="el-GR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830</a:t>
                      </a:r>
                      <a:r>
                        <a:rPr lang="en-US" dirty="0"/>
                        <a:t>.</a:t>
                      </a:r>
                      <a:r>
                        <a:rPr lang="el-GR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</a:t>
                      </a:r>
                      <a:r>
                        <a:rPr lang="en-US" dirty="0"/>
                        <a:t>.</a:t>
                      </a:r>
                      <a:r>
                        <a:rPr lang="el-GR" dirty="0"/>
                        <a:t>086</a:t>
                      </a:r>
                      <a:r>
                        <a:rPr lang="en-US" dirty="0"/>
                        <a:t>.</a:t>
                      </a:r>
                      <a:r>
                        <a:rPr lang="el-GR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↑ 31%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106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804.700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879.157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1.142.462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↑ 30%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01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GLOBAL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802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484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↑ 20%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7942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532F8F-FF29-4E9B-AB42-90C0AEAC55DC}"/>
              </a:ext>
            </a:extLst>
          </p:cNvPr>
          <p:cNvSpPr txBox="1"/>
          <p:nvPr/>
        </p:nvSpPr>
        <p:spPr>
          <a:xfrm>
            <a:off x="1614197" y="273715"/>
            <a:ext cx="7529804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800" dirty="0">
                <a:solidFill>
                  <a:srgbClr val="204742"/>
                </a:solidFill>
              </a:rPr>
              <a:t>High growth – Number of professionals</a:t>
            </a:r>
          </a:p>
        </p:txBody>
      </p:sp>
    </p:spTree>
    <p:extLst>
      <p:ext uri="{BB962C8B-B14F-4D97-AF65-F5344CB8AC3E}">
        <p14:creationId xmlns:p14="http://schemas.microsoft.com/office/powerpoint/2010/main" val="273309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31956C-D8E6-EC46-9362-ED870AFDDA76}"/>
              </a:ext>
            </a:extLst>
          </p:cNvPr>
          <p:cNvSpPr/>
          <p:nvPr/>
        </p:nvSpPr>
        <p:spPr>
          <a:xfrm>
            <a:off x="109538" y="957264"/>
            <a:ext cx="7743825" cy="494823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Tw Cen MT Regular"/>
            </a:endParaRPr>
          </a:p>
        </p:txBody>
      </p:sp>
      <p:pic>
        <p:nvPicPr>
          <p:cNvPr id="10" name="Content Placeholder 17">
            <a:extLst>
              <a:ext uri="{FF2B5EF4-FFF2-40B4-BE49-F238E27FC236}">
                <a16:creationId xmlns:a16="http://schemas.microsoft.com/office/drawing/2014/main" id="{703CD667-A10D-2846-9C74-DB58958494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84" y="957262"/>
            <a:ext cx="8919633" cy="494823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70470B-B9D4-6140-86F9-CCDDF384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06" y="1355404"/>
            <a:ext cx="3503644" cy="4016696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l-GR" dirty="0">
                <a:solidFill>
                  <a:schemeClr val="bg1"/>
                </a:solidFill>
              </a:rPr>
              <a:t>72</a:t>
            </a:r>
            <a:r>
              <a:rPr lang="en-US" dirty="0">
                <a:solidFill>
                  <a:schemeClr val="bg1"/>
                </a:solidFill>
              </a:rPr>
              <a:t> MILLION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Workforce Gap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11D67-0DE0-B440-9E4B-C1B5C340E4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Footnotes &amp; Sources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328EB-2485-B74C-AEB3-7C1E4DEC75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95BB40D-2019-3246-BD21-772A4ADA01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593B5EC-96E2-5E46-932C-38F790A82FF2}"/>
              </a:ext>
            </a:extLst>
          </p:cNvPr>
          <p:cNvSpPr txBox="1">
            <a:spLocks/>
          </p:cNvSpPr>
          <p:nvPr/>
        </p:nvSpPr>
        <p:spPr>
          <a:xfrm>
            <a:off x="400047" y="5673248"/>
            <a:ext cx="8153403" cy="18954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i="1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</a:rPr>
              <a:t>Source: (ISC)² Cybersecurity Workforce Study, 202</a:t>
            </a:r>
            <a:r>
              <a:rPr lang="el-GR" sz="700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sz="7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2056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F826-ABEE-894C-8721-C6582AE12D5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32F8F-FF29-4E9B-AB42-90C0AEAC55DC}"/>
              </a:ext>
            </a:extLst>
          </p:cNvPr>
          <p:cNvSpPr txBox="1"/>
          <p:nvPr/>
        </p:nvSpPr>
        <p:spPr>
          <a:xfrm>
            <a:off x="1614197" y="273715"/>
            <a:ext cx="7529804" cy="71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600" dirty="0">
                <a:solidFill>
                  <a:srgbClr val="204742"/>
                </a:solidFill>
              </a:rPr>
              <a:t>Gap in professionals 2019-2021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6BCDB5-900F-4242-82BD-633AF22D0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97" y="986539"/>
            <a:ext cx="7053942" cy="513637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A5B914-7863-4418-A86C-ED950B2CC517}"/>
              </a:ext>
            </a:extLst>
          </p:cNvPr>
          <p:cNvSpPr/>
          <p:nvPr/>
        </p:nvSpPr>
        <p:spPr>
          <a:xfrm>
            <a:off x="7193902" y="3554723"/>
            <a:ext cx="1530220" cy="3029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3F9727-006F-42BA-8B1D-581CC614C529}"/>
              </a:ext>
            </a:extLst>
          </p:cNvPr>
          <p:cNvSpPr/>
          <p:nvPr/>
        </p:nvSpPr>
        <p:spPr>
          <a:xfrm>
            <a:off x="1138335" y="3029321"/>
            <a:ext cx="6232849" cy="370025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5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F826-ABEE-894C-8721-C6582AE12D5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32F8F-FF29-4E9B-AB42-90C0AEAC55DC}"/>
              </a:ext>
            </a:extLst>
          </p:cNvPr>
          <p:cNvSpPr txBox="1"/>
          <p:nvPr/>
        </p:nvSpPr>
        <p:spPr>
          <a:xfrm>
            <a:off x="1873624" y="150217"/>
            <a:ext cx="7270377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4400" dirty="0">
                <a:solidFill>
                  <a:srgbClr val="204742"/>
                </a:solidFill>
              </a:rPr>
              <a:t>The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D127B-A7E4-44E0-93B3-48A35DAFFB4F}"/>
              </a:ext>
            </a:extLst>
          </p:cNvPr>
          <p:cNvSpPr txBox="1"/>
          <p:nvPr/>
        </p:nvSpPr>
        <p:spPr>
          <a:xfrm>
            <a:off x="1763486" y="1614196"/>
            <a:ext cx="68673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u="none" strike="noStrike" dirty="0">
                <a:solidFill>
                  <a:srgbClr val="204742"/>
                </a:solidFill>
                <a:latin typeface="Avenir-Light"/>
              </a:rPr>
              <a:t>…survey data from 4.753 cybersecurity professionals throughout </a:t>
            </a:r>
          </a:p>
          <a:p>
            <a:pPr algn="l"/>
            <a:endParaRPr lang="en-US" sz="2800" b="0" i="0" u="none" strike="noStrike" dirty="0">
              <a:solidFill>
                <a:srgbClr val="204742"/>
              </a:solidFill>
              <a:latin typeface="Avenir-Ligh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204742"/>
                </a:solidFill>
                <a:latin typeface="Avenir-Light"/>
              </a:rPr>
              <a:t>North America,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204742"/>
                </a:solidFill>
                <a:latin typeface="Avenir-Light"/>
              </a:rPr>
              <a:t>Europe,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204742"/>
                </a:solidFill>
                <a:latin typeface="Avenir-Light"/>
              </a:rPr>
              <a:t>Latin America (LATAM) and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204742"/>
                </a:solidFill>
                <a:latin typeface="Avenir-Light"/>
              </a:rPr>
              <a:t>Asia-Pacific (APAC)</a:t>
            </a:r>
            <a:endParaRPr lang="el-GR" sz="2800" dirty="0">
              <a:solidFill>
                <a:srgbClr val="204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3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CF826-ABEE-894C-8721-C6582AE12D5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32F8F-FF29-4E9B-AB42-90C0AEAC55DC}"/>
              </a:ext>
            </a:extLst>
          </p:cNvPr>
          <p:cNvSpPr txBox="1"/>
          <p:nvPr/>
        </p:nvSpPr>
        <p:spPr>
          <a:xfrm>
            <a:off x="1614197" y="273715"/>
            <a:ext cx="7529804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4000" dirty="0">
                <a:solidFill>
                  <a:srgbClr val="204742"/>
                </a:solidFill>
              </a:rPr>
              <a:t>Pathway to Cybersecurity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7DFAD-1883-478A-BBAD-16182F10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230" y="1004936"/>
            <a:ext cx="7240451" cy="50763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7CB9A2-8A82-4D3F-9D94-7107BF5A8578}"/>
              </a:ext>
            </a:extLst>
          </p:cNvPr>
          <p:cNvSpPr/>
          <p:nvPr/>
        </p:nvSpPr>
        <p:spPr>
          <a:xfrm>
            <a:off x="1868016" y="3784530"/>
            <a:ext cx="5185927" cy="2435290"/>
          </a:xfrm>
          <a:custGeom>
            <a:avLst/>
            <a:gdLst>
              <a:gd name="connsiteX0" fmla="*/ 0 w 5185927"/>
              <a:gd name="connsiteY0" fmla="*/ 0 h 2435290"/>
              <a:gd name="connsiteX1" fmla="*/ 751959 w 5185927"/>
              <a:gd name="connsiteY1" fmla="*/ 0 h 2435290"/>
              <a:gd name="connsiteX2" fmla="*/ 1503919 w 5185927"/>
              <a:gd name="connsiteY2" fmla="*/ 0 h 2435290"/>
              <a:gd name="connsiteX3" fmla="*/ 2100300 w 5185927"/>
              <a:gd name="connsiteY3" fmla="*/ 0 h 2435290"/>
              <a:gd name="connsiteX4" fmla="*/ 2644823 w 5185927"/>
              <a:gd name="connsiteY4" fmla="*/ 0 h 2435290"/>
              <a:gd name="connsiteX5" fmla="*/ 3137486 w 5185927"/>
              <a:gd name="connsiteY5" fmla="*/ 0 h 2435290"/>
              <a:gd name="connsiteX6" fmla="*/ 3682008 w 5185927"/>
              <a:gd name="connsiteY6" fmla="*/ 0 h 2435290"/>
              <a:gd name="connsiteX7" fmla="*/ 4174671 w 5185927"/>
              <a:gd name="connsiteY7" fmla="*/ 0 h 2435290"/>
              <a:gd name="connsiteX8" fmla="*/ 5185927 w 5185927"/>
              <a:gd name="connsiteY8" fmla="*/ 0 h 2435290"/>
              <a:gd name="connsiteX9" fmla="*/ 5185927 w 5185927"/>
              <a:gd name="connsiteY9" fmla="*/ 535764 h 2435290"/>
              <a:gd name="connsiteX10" fmla="*/ 5185927 w 5185927"/>
              <a:gd name="connsiteY10" fmla="*/ 1168939 h 2435290"/>
              <a:gd name="connsiteX11" fmla="*/ 5185927 w 5185927"/>
              <a:gd name="connsiteY11" fmla="*/ 1802115 h 2435290"/>
              <a:gd name="connsiteX12" fmla="*/ 5185927 w 5185927"/>
              <a:gd name="connsiteY12" fmla="*/ 2435290 h 2435290"/>
              <a:gd name="connsiteX13" fmla="*/ 4433968 w 5185927"/>
              <a:gd name="connsiteY13" fmla="*/ 2435290 h 2435290"/>
              <a:gd name="connsiteX14" fmla="*/ 3889445 w 5185927"/>
              <a:gd name="connsiteY14" fmla="*/ 2435290 h 2435290"/>
              <a:gd name="connsiteX15" fmla="*/ 3293064 w 5185927"/>
              <a:gd name="connsiteY15" fmla="*/ 2435290 h 2435290"/>
              <a:gd name="connsiteX16" fmla="*/ 2800401 w 5185927"/>
              <a:gd name="connsiteY16" fmla="*/ 2435290 h 2435290"/>
              <a:gd name="connsiteX17" fmla="*/ 2307738 w 5185927"/>
              <a:gd name="connsiteY17" fmla="*/ 2435290 h 2435290"/>
              <a:gd name="connsiteX18" fmla="*/ 1555778 w 5185927"/>
              <a:gd name="connsiteY18" fmla="*/ 2435290 h 2435290"/>
              <a:gd name="connsiteX19" fmla="*/ 855678 w 5185927"/>
              <a:gd name="connsiteY19" fmla="*/ 2435290 h 2435290"/>
              <a:gd name="connsiteX20" fmla="*/ 0 w 5185927"/>
              <a:gd name="connsiteY20" fmla="*/ 2435290 h 2435290"/>
              <a:gd name="connsiteX21" fmla="*/ 0 w 5185927"/>
              <a:gd name="connsiteY21" fmla="*/ 1777762 h 2435290"/>
              <a:gd name="connsiteX22" fmla="*/ 0 w 5185927"/>
              <a:gd name="connsiteY22" fmla="*/ 1217645 h 2435290"/>
              <a:gd name="connsiteX23" fmla="*/ 0 w 5185927"/>
              <a:gd name="connsiteY23" fmla="*/ 584470 h 2435290"/>
              <a:gd name="connsiteX24" fmla="*/ 0 w 5185927"/>
              <a:gd name="connsiteY24" fmla="*/ 0 h 243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185927" h="2435290" extrusionOk="0">
                <a:moveTo>
                  <a:pt x="0" y="0"/>
                </a:moveTo>
                <a:cubicBezTo>
                  <a:pt x="200936" y="34492"/>
                  <a:pt x="420054" y="-11718"/>
                  <a:pt x="751959" y="0"/>
                </a:cubicBezTo>
                <a:cubicBezTo>
                  <a:pt x="1083864" y="11718"/>
                  <a:pt x="1208473" y="9905"/>
                  <a:pt x="1503919" y="0"/>
                </a:cubicBezTo>
                <a:cubicBezTo>
                  <a:pt x="1799365" y="-9905"/>
                  <a:pt x="1976845" y="27850"/>
                  <a:pt x="2100300" y="0"/>
                </a:cubicBezTo>
                <a:cubicBezTo>
                  <a:pt x="2223755" y="-27850"/>
                  <a:pt x="2486039" y="14294"/>
                  <a:pt x="2644823" y="0"/>
                </a:cubicBezTo>
                <a:cubicBezTo>
                  <a:pt x="2803607" y="-14294"/>
                  <a:pt x="2956401" y="-3858"/>
                  <a:pt x="3137486" y="0"/>
                </a:cubicBezTo>
                <a:cubicBezTo>
                  <a:pt x="3318571" y="3858"/>
                  <a:pt x="3456167" y="-7058"/>
                  <a:pt x="3682008" y="0"/>
                </a:cubicBezTo>
                <a:cubicBezTo>
                  <a:pt x="3907849" y="7058"/>
                  <a:pt x="3957903" y="2297"/>
                  <a:pt x="4174671" y="0"/>
                </a:cubicBezTo>
                <a:cubicBezTo>
                  <a:pt x="4391439" y="-2297"/>
                  <a:pt x="4692961" y="-168"/>
                  <a:pt x="5185927" y="0"/>
                </a:cubicBezTo>
                <a:cubicBezTo>
                  <a:pt x="5172318" y="257475"/>
                  <a:pt x="5179275" y="302252"/>
                  <a:pt x="5185927" y="535764"/>
                </a:cubicBezTo>
                <a:cubicBezTo>
                  <a:pt x="5192579" y="769276"/>
                  <a:pt x="5161638" y="1037203"/>
                  <a:pt x="5185927" y="1168939"/>
                </a:cubicBezTo>
                <a:cubicBezTo>
                  <a:pt x="5210216" y="1300676"/>
                  <a:pt x="5216430" y="1596799"/>
                  <a:pt x="5185927" y="1802115"/>
                </a:cubicBezTo>
                <a:cubicBezTo>
                  <a:pt x="5155424" y="2007431"/>
                  <a:pt x="5168097" y="2132981"/>
                  <a:pt x="5185927" y="2435290"/>
                </a:cubicBezTo>
                <a:cubicBezTo>
                  <a:pt x="4858997" y="2468264"/>
                  <a:pt x="4677558" y="2418825"/>
                  <a:pt x="4433968" y="2435290"/>
                </a:cubicBezTo>
                <a:cubicBezTo>
                  <a:pt x="4190378" y="2451755"/>
                  <a:pt x="4006199" y="2415343"/>
                  <a:pt x="3889445" y="2435290"/>
                </a:cubicBezTo>
                <a:cubicBezTo>
                  <a:pt x="3772691" y="2455237"/>
                  <a:pt x="3463279" y="2429104"/>
                  <a:pt x="3293064" y="2435290"/>
                </a:cubicBezTo>
                <a:cubicBezTo>
                  <a:pt x="3122849" y="2441476"/>
                  <a:pt x="2985395" y="2456840"/>
                  <a:pt x="2800401" y="2435290"/>
                </a:cubicBezTo>
                <a:cubicBezTo>
                  <a:pt x="2615407" y="2413740"/>
                  <a:pt x="2512001" y="2433309"/>
                  <a:pt x="2307738" y="2435290"/>
                </a:cubicBezTo>
                <a:cubicBezTo>
                  <a:pt x="2103475" y="2437271"/>
                  <a:pt x="1808485" y="2465736"/>
                  <a:pt x="1555778" y="2435290"/>
                </a:cubicBezTo>
                <a:cubicBezTo>
                  <a:pt x="1303071" y="2404844"/>
                  <a:pt x="1190240" y="2424901"/>
                  <a:pt x="855678" y="2435290"/>
                </a:cubicBezTo>
                <a:cubicBezTo>
                  <a:pt x="521116" y="2445679"/>
                  <a:pt x="264013" y="2438156"/>
                  <a:pt x="0" y="2435290"/>
                </a:cubicBezTo>
                <a:cubicBezTo>
                  <a:pt x="28357" y="2274728"/>
                  <a:pt x="4898" y="1962481"/>
                  <a:pt x="0" y="1777762"/>
                </a:cubicBezTo>
                <a:cubicBezTo>
                  <a:pt x="-4898" y="1593043"/>
                  <a:pt x="10954" y="1486239"/>
                  <a:pt x="0" y="1217645"/>
                </a:cubicBezTo>
                <a:cubicBezTo>
                  <a:pt x="-10954" y="949051"/>
                  <a:pt x="-11201" y="858466"/>
                  <a:pt x="0" y="584470"/>
                </a:cubicBezTo>
                <a:cubicBezTo>
                  <a:pt x="11201" y="310474"/>
                  <a:pt x="9324" y="18595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394103154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6CDC7E-D0B2-484A-A6E9-A72EE2F737BA}"/>
              </a:ext>
            </a:extLst>
          </p:cNvPr>
          <p:cNvSpPr/>
          <p:nvPr/>
        </p:nvSpPr>
        <p:spPr>
          <a:xfrm>
            <a:off x="2913647" y="1338616"/>
            <a:ext cx="6214194" cy="2384298"/>
          </a:xfrm>
          <a:custGeom>
            <a:avLst/>
            <a:gdLst>
              <a:gd name="connsiteX0" fmla="*/ 0 w 6214194"/>
              <a:gd name="connsiteY0" fmla="*/ 0 h 2384298"/>
              <a:gd name="connsiteX1" fmla="*/ 814750 w 6214194"/>
              <a:gd name="connsiteY1" fmla="*/ 0 h 2384298"/>
              <a:gd name="connsiteX2" fmla="*/ 1629500 w 6214194"/>
              <a:gd name="connsiteY2" fmla="*/ 0 h 2384298"/>
              <a:gd name="connsiteX3" fmla="*/ 2257824 w 6214194"/>
              <a:gd name="connsiteY3" fmla="*/ 0 h 2384298"/>
              <a:gd name="connsiteX4" fmla="*/ 2824006 w 6214194"/>
              <a:gd name="connsiteY4" fmla="*/ 0 h 2384298"/>
              <a:gd name="connsiteX5" fmla="*/ 3328046 w 6214194"/>
              <a:gd name="connsiteY5" fmla="*/ 0 h 2384298"/>
              <a:gd name="connsiteX6" fmla="*/ 3894228 w 6214194"/>
              <a:gd name="connsiteY6" fmla="*/ 0 h 2384298"/>
              <a:gd name="connsiteX7" fmla="*/ 4398268 w 6214194"/>
              <a:gd name="connsiteY7" fmla="*/ 0 h 2384298"/>
              <a:gd name="connsiteX8" fmla="*/ 5150876 w 6214194"/>
              <a:gd name="connsiteY8" fmla="*/ 0 h 2384298"/>
              <a:gd name="connsiteX9" fmla="*/ 6214194 w 6214194"/>
              <a:gd name="connsiteY9" fmla="*/ 0 h 2384298"/>
              <a:gd name="connsiteX10" fmla="*/ 6214194 w 6214194"/>
              <a:gd name="connsiteY10" fmla="*/ 548389 h 2384298"/>
              <a:gd name="connsiteX11" fmla="*/ 6214194 w 6214194"/>
              <a:gd name="connsiteY11" fmla="*/ 1168306 h 2384298"/>
              <a:gd name="connsiteX12" fmla="*/ 6214194 w 6214194"/>
              <a:gd name="connsiteY12" fmla="*/ 1764381 h 2384298"/>
              <a:gd name="connsiteX13" fmla="*/ 6214194 w 6214194"/>
              <a:gd name="connsiteY13" fmla="*/ 2384298 h 2384298"/>
              <a:gd name="connsiteX14" fmla="*/ 5399444 w 6214194"/>
              <a:gd name="connsiteY14" fmla="*/ 2384298 h 2384298"/>
              <a:gd name="connsiteX15" fmla="*/ 4771120 w 6214194"/>
              <a:gd name="connsiteY15" fmla="*/ 2384298 h 2384298"/>
              <a:gd name="connsiteX16" fmla="*/ 4267080 w 6214194"/>
              <a:gd name="connsiteY16" fmla="*/ 2384298 h 2384298"/>
              <a:gd name="connsiteX17" fmla="*/ 3763040 w 6214194"/>
              <a:gd name="connsiteY17" fmla="*/ 2384298 h 2384298"/>
              <a:gd name="connsiteX18" fmla="*/ 2948290 w 6214194"/>
              <a:gd name="connsiteY18" fmla="*/ 2384298 h 2384298"/>
              <a:gd name="connsiteX19" fmla="*/ 2195682 w 6214194"/>
              <a:gd name="connsiteY19" fmla="*/ 2384298 h 2384298"/>
              <a:gd name="connsiteX20" fmla="*/ 1380932 w 6214194"/>
              <a:gd name="connsiteY20" fmla="*/ 2384298 h 2384298"/>
              <a:gd name="connsiteX21" fmla="*/ 0 w 6214194"/>
              <a:gd name="connsiteY21" fmla="*/ 2384298 h 2384298"/>
              <a:gd name="connsiteX22" fmla="*/ 0 w 6214194"/>
              <a:gd name="connsiteY22" fmla="*/ 1859752 h 2384298"/>
              <a:gd name="connsiteX23" fmla="*/ 0 w 6214194"/>
              <a:gd name="connsiteY23" fmla="*/ 1239835 h 2384298"/>
              <a:gd name="connsiteX24" fmla="*/ 0 w 6214194"/>
              <a:gd name="connsiteY24" fmla="*/ 667603 h 2384298"/>
              <a:gd name="connsiteX25" fmla="*/ 0 w 6214194"/>
              <a:gd name="connsiteY25" fmla="*/ 0 h 238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14194" h="2384298" extrusionOk="0">
                <a:moveTo>
                  <a:pt x="0" y="0"/>
                </a:moveTo>
                <a:cubicBezTo>
                  <a:pt x="270096" y="-25431"/>
                  <a:pt x="465989" y="9643"/>
                  <a:pt x="814750" y="0"/>
                </a:cubicBezTo>
                <a:cubicBezTo>
                  <a:pt x="1163511" y="-9643"/>
                  <a:pt x="1280546" y="-11283"/>
                  <a:pt x="1629500" y="0"/>
                </a:cubicBezTo>
                <a:cubicBezTo>
                  <a:pt x="1978454" y="11283"/>
                  <a:pt x="2016334" y="30793"/>
                  <a:pt x="2257824" y="0"/>
                </a:cubicBezTo>
                <a:cubicBezTo>
                  <a:pt x="2499314" y="-30793"/>
                  <a:pt x="2634287" y="19434"/>
                  <a:pt x="2824006" y="0"/>
                </a:cubicBezTo>
                <a:cubicBezTo>
                  <a:pt x="3013725" y="-19434"/>
                  <a:pt x="3086955" y="15848"/>
                  <a:pt x="3328046" y="0"/>
                </a:cubicBezTo>
                <a:cubicBezTo>
                  <a:pt x="3569137" y="-15848"/>
                  <a:pt x="3755888" y="-22555"/>
                  <a:pt x="3894228" y="0"/>
                </a:cubicBezTo>
                <a:cubicBezTo>
                  <a:pt x="4032568" y="22555"/>
                  <a:pt x="4224697" y="14758"/>
                  <a:pt x="4398268" y="0"/>
                </a:cubicBezTo>
                <a:cubicBezTo>
                  <a:pt x="4571839" y="-14758"/>
                  <a:pt x="4824013" y="-8385"/>
                  <a:pt x="5150876" y="0"/>
                </a:cubicBezTo>
                <a:cubicBezTo>
                  <a:pt x="5477739" y="8385"/>
                  <a:pt x="5774046" y="-48113"/>
                  <a:pt x="6214194" y="0"/>
                </a:cubicBezTo>
                <a:cubicBezTo>
                  <a:pt x="6232267" y="269244"/>
                  <a:pt x="6231725" y="303074"/>
                  <a:pt x="6214194" y="548389"/>
                </a:cubicBezTo>
                <a:cubicBezTo>
                  <a:pt x="6196663" y="793704"/>
                  <a:pt x="6198400" y="987228"/>
                  <a:pt x="6214194" y="1168306"/>
                </a:cubicBezTo>
                <a:cubicBezTo>
                  <a:pt x="6229988" y="1349384"/>
                  <a:pt x="6217504" y="1626643"/>
                  <a:pt x="6214194" y="1764381"/>
                </a:cubicBezTo>
                <a:cubicBezTo>
                  <a:pt x="6210884" y="1902120"/>
                  <a:pt x="6240298" y="2158337"/>
                  <a:pt x="6214194" y="2384298"/>
                </a:cubicBezTo>
                <a:cubicBezTo>
                  <a:pt x="5935782" y="2359772"/>
                  <a:pt x="5650054" y="2387385"/>
                  <a:pt x="5399444" y="2384298"/>
                </a:cubicBezTo>
                <a:cubicBezTo>
                  <a:pt x="5148834" y="2381212"/>
                  <a:pt x="5016624" y="2353083"/>
                  <a:pt x="4771120" y="2384298"/>
                </a:cubicBezTo>
                <a:cubicBezTo>
                  <a:pt x="4525616" y="2415513"/>
                  <a:pt x="4401529" y="2370763"/>
                  <a:pt x="4267080" y="2384298"/>
                </a:cubicBezTo>
                <a:cubicBezTo>
                  <a:pt x="4132631" y="2397833"/>
                  <a:pt x="4013783" y="2371591"/>
                  <a:pt x="3763040" y="2384298"/>
                </a:cubicBezTo>
                <a:cubicBezTo>
                  <a:pt x="3512297" y="2397005"/>
                  <a:pt x="3294363" y="2393323"/>
                  <a:pt x="2948290" y="2384298"/>
                </a:cubicBezTo>
                <a:cubicBezTo>
                  <a:pt x="2602217" y="2375274"/>
                  <a:pt x="2478474" y="2358281"/>
                  <a:pt x="2195682" y="2384298"/>
                </a:cubicBezTo>
                <a:cubicBezTo>
                  <a:pt x="1912890" y="2410315"/>
                  <a:pt x="1773891" y="2360694"/>
                  <a:pt x="1380932" y="2384298"/>
                </a:cubicBezTo>
                <a:cubicBezTo>
                  <a:pt x="987973" y="2407903"/>
                  <a:pt x="667796" y="2353585"/>
                  <a:pt x="0" y="2384298"/>
                </a:cubicBezTo>
                <a:cubicBezTo>
                  <a:pt x="-8455" y="2257749"/>
                  <a:pt x="10168" y="2087798"/>
                  <a:pt x="0" y="1859752"/>
                </a:cubicBezTo>
                <a:cubicBezTo>
                  <a:pt x="-10168" y="1631706"/>
                  <a:pt x="7604" y="1488265"/>
                  <a:pt x="0" y="1239835"/>
                </a:cubicBezTo>
                <a:cubicBezTo>
                  <a:pt x="-7604" y="991405"/>
                  <a:pt x="21118" y="904478"/>
                  <a:pt x="0" y="667603"/>
                </a:cubicBezTo>
                <a:cubicBezTo>
                  <a:pt x="-21118" y="430728"/>
                  <a:pt x="19109" y="25653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204742"/>
            </a:solidFill>
            <a:extLst>
              <a:ext uri="{C807C97D-BFC1-408E-A445-0C87EB9F89A2}">
                <ask:lineSketchStyleProps xmlns:ask="http://schemas.microsoft.com/office/drawing/2018/sketchyshapes" sd="394103154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3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isc2">
  <a:themeElements>
    <a:clrScheme name="ISC2">
      <a:dk1>
        <a:srgbClr val="383A3C"/>
      </a:dk1>
      <a:lt1>
        <a:srgbClr val="FFFFFF"/>
      </a:lt1>
      <a:dk2>
        <a:srgbClr val="0B5943"/>
      </a:dk2>
      <a:lt2>
        <a:srgbClr val="F3F5F5"/>
      </a:lt2>
      <a:accent1>
        <a:srgbClr val="8BC440"/>
      </a:accent1>
      <a:accent2>
        <a:srgbClr val="247CB3"/>
      </a:accent2>
      <a:accent3>
        <a:srgbClr val="A5A5A5"/>
      </a:accent3>
      <a:accent4>
        <a:srgbClr val="E4E2E8"/>
      </a:accent4>
      <a:accent5>
        <a:srgbClr val="DC1F26"/>
      </a:accent5>
      <a:accent6>
        <a:srgbClr val="F8D70F"/>
      </a:accent6>
      <a:hlink>
        <a:srgbClr val="247CB3"/>
      </a:hlink>
      <a:folHlink>
        <a:srgbClr val="1A577E"/>
      </a:folHlink>
    </a:clrScheme>
    <a:fontScheme name="ISC2">
      <a:majorFont>
        <a:latin typeface="Arial Nova Cond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SCP">
      <a:srgbClr val="E07B27"/>
    </a:custClr>
    <a:custClr name="CCSLP">
      <a:srgbClr val="FDBA15"/>
    </a:custClr>
    <a:custClr name="CCSP">
      <a:srgbClr val="85B9CE"/>
    </a:custClr>
    <a:custClr name="HCISSP">
      <a:srgbClr val="85171A"/>
    </a:custClr>
    <a:custClr name="CCFP">
      <a:srgbClr val="045CA7"/>
    </a:custClr>
    <a:custClr name="CAP">
      <a:srgbClr val="1D374B"/>
    </a:custClr>
  </a:custClrLst>
  <a:extLst>
    <a:ext uri="{05A4C25C-085E-4340-85A3-A5531E510DB2}">
      <thm15:themeFamily xmlns:thm15="http://schemas.microsoft.com/office/thememl/2012/main" name="Presentation1" id="{AFA6B728-3E43-5B4F-8607-245DFB7C1715}" vid="{7B9A4540-4FA3-744F-9455-0D3D42D5998D}"/>
    </a:ext>
  </a:extLst>
</a:theme>
</file>

<file path=ppt/theme/theme2.xml><?xml version="1.0" encoding="utf-8"?>
<a:theme xmlns:a="http://schemas.openxmlformats.org/drawingml/2006/main" name="ppt7DED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86C583701348F647B19C7BBDC80CAED0" ma:contentTypeVersion="13" ma:contentTypeDescription="Δημιουργία νέου εγγράφου" ma:contentTypeScope="" ma:versionID="86117ccad1da6e889225b0f636015819">
  <xsd:schema xmlns:xsd="http://www.w3.org/2001/XMLSchema" xmlns:xs="http://www.w3.org/2001/XMLSchema" xmlns:p="http://schemas.microsoft.com/office/2006/metadata/properties" xmlns:ns2="7802ca28-fd35-4243-949d-5e9844a19115" xmlns:ns3="ff4daca9-f350-41f0-8419-a689f91e7718" targetNamespace="http://schemas.microsoft.com/office/2006/metadata/properties" ma:root="true" ma:fieldsID="251169851300979ddbe3ba9ee71e719a" ns2:_="" ns3:_="">
    <xsd:import namespace="7802ca28-fd35-4243-949d-5e9844a19115"/>
    <xsd:import namespace="ff4daca9-f350-41f0-8419-a689f91e77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2ca28-fd35-4243-949d-5e9844a191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daca9-f350-41f0-8419-a689f91e771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CDA0CA-3191-4536-80C3-6C09724C7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02ca28-fd35-4243-949d-5e9844a19115"/>
    <ds:schemaRef ds:uri="ff4daca9-f350-41f0-8419-a689f91e77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5384E2-824B-4CEE-8E77-6D4197B7DA2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4D675B-4D40-4642-9EAC-2AD4B9705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pptC327.tmp</Template>
  <TotalTime>0</TotalTime>
  <Words>487</Words>
  <Application>Microsoft Office PowerPoint</Application>
  <PresentationFormat>On-screen Show (4:3)</PresentationFormat>
  <Paragraphs>102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.PingFang SC Regular</vt:lpstr>
      <vt:lpstr>Arial</vt:lpstr>
      <vt:lpstr>Arial Nova</vt:lpstr>
      <vt:lpstr>Arial Nova Cond</vt:lpstr>
      <vt:lpstr>Avenir-Light</vt:lpstr>
      <vt:lpstr>Brush Script MT</vt:lpstr>
      <vt:lpstr>Calibri</vt:lpstr>
      <vt:lpstr>Courier New</vt:lpstr>
      <vt:lpstr>Lucida Grande</vt:lpstr>
      <vt:lpstr>System Font Regular</vt:lpstr>
      <vt:lpstr>Tw Cen MT Regular</vt:lpstr>
      <vt:lpstr>Wingdings</vt:lpstr>
      <vt:lpstr>isc2</vt:lpstr>
      <vt:lpstr>ppt7DED.tmp</vt:lpstr>
      <vt:lpstr>PowerPoint Presentation</vt:lpstr>
      <vt:lpstr>PowerPoint Presentation</vt:lpstr>
      <vt:lpstr>EDUCATE &amp; CERTIFY the world’s security professionals</vt:lpstr>
      <vt:lpstr>Professional Development Institute</vt:lpstr>
      <vt:lpstr>PowerPoint Presentation</vt:lpstr>
      <vt:lpstr>2.72 MILLION Workforce Gap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 !  j.iliadis {at} isc2-chapter.gr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Security and Digital Payments; thoughts about current trends</dc:title>
  <dc:creator/>
  <cp:lastModifiedBy/>
  <cp:revision>1</cp:revision>
  <dcterms:created xsi:type="dcterms:W3CDTF">2021-05-10T05:42:30Z</dcterms:created>
  <dcterms:modified xsi:type="dcterms:W3CDTF">2022-02-14T17:00:35Z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0x01010086C583701348F647B19C7BBDC80CAED0</vt:lpwstr>
  </property>
</Properties>
</file>